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Lora" charset="0"/>
      <p:regular r:id="rId28"/>
      <p:bold r:id="rId29"/>
      <p:italic r:id="rId30"/>
      <p:boldItalic r:id="rId31"/>
    </p:embeddedFont>
    <p:embeddedFont>
      <p:font typeface="Abril Fatface" charset="0"/>
      <p:regular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Louis%20Armstrong.mp4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videoplayback.mp4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Klezmer.mp4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t\Downloads\smack-my-bitch-up.mp3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1%20Johnny%20Cash_country.mp4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t\Downloads\tech_.mp4" TargetMode="External"/><Relationship Id="rId2" Type="http://schemas.openxmlformats.org/officeDocument/2006/relationships/video" Target="file:///C:\Users\ut\Downloads\sheila_.mp4" TargetMode="External"/><Relationship Id="rId1" Type="http://schemas.openxmlformats.org/officeDocument/2006/relationships/video" Target="file:///C:\Users\ut\Downloads\randy_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hiphop.mp4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flaaamenco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\Downloads\salsaa.mp4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545080" y="7572392"/>
            <a:ext cx="45719" cy="161447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2" name="AutoShape 2"/>
          <p:cNvSpPr/>
          <p:nvPr/>
        </p:nvSpPr>
        <p:spPr>
          <a:xfrm>
            <a:off x="4070480" y="2310324"/>
            <a:ext cx="5073520" cy="6100692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7000"/>
          </a:blip>
          <a:srcRect l="9546" t="5888" r="3461" b="5888"/>
          <a:stretch>
            <a:fillRect/>
          </a:stretch>
        </p:blipFill>
        <p:spPr>
          <a:xfrm>
            <a:off x="644245" y="2671296"/>
            <a:ext cx="7359101" cy="494440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284471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7" name="TextBox 7"/>
          <p:cNvSpPr txBox="1"/>
          <p:nvPr/>
        </p:nvSpPr>
        <p:spPr>
          <a:xfrm>
            <a:off x="9572628" y="3463209"/>
            <a:ext cx="8134776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5"/>
              </a:lnSpc>
            </a:pPr>
            <a:r>
              <a:rPr lang="en-US" sz="7000" spc="-21" dirty="0" err="1" smtClean="0">
                <a:solidFill>
                  <a:srgbClr val="524C4C"/>
                </a:solidFill>
                <a:latin typeface="Lora"/>
              </a:rPr>
              <a:t>M</a:t>
            </a:r>
            <a:r>
              <a:rPr lang="en-US" sz="7000" b="0" spc="-21" dirty="0" err="1" smtClean="0">
                <a:solidFill>
                  <a:srgbClr val="524C4C"/>
                </a:solidFill>
                <a:latin typeface="Lora"/>
              </a:rPr>
              <a:t>usiques</a:t>
            </a:r>
            <a:r>
              <a:rPr lang="en-US" sz="7000" spc="-21" dirty="0">
                <a:solidFill>
                  <a:srgbClr val="524C4C"/>
                </a:solidFill>
                <a:latin typeface="Lora"/>
              </a:rPr>
              <a:t> </a:t>
            </a:r>
            <a:r>
              <a:rPr lang="en-US" sz="7000" b="0" spc="-21" dirty="0" smtClean="0">
                <a:solidFill>
                  <a:srgbClr val="524C4C"/>
                </a:solidFill>
                <a:latin typeface="Lora"/>
              </a:rPr>
              <a:t>&amp; </a:t>
            </a:r>
          </a:p>
          <a:p>
            <a:pPr>
              <a:lnSpc>
                <a:spcPts val="7415"/>
              </a:lnSpc>
            </a:pPr>
            <a:r>
              <a:rPr lang="en-US" sz="7000" b="0" spc="-21" dirty="0" err="1" smtClean="0">
                <a:solidFill>
                  <a:srgbClr val="524C4C"/>
                </a:solidFill>
                <a:latin typeface="Lora"/>
              </a:rPr>
              <a:t>danses</a:t>
            </a:r>
            <a:r>
              <a:rPr lang="en-US" sz="7000" b="0" spc="-21" dirty="0" smtClean="0">
                <a:solidFill>
                  <a:srgbClr val="524C4C"/>
                </a:solidFill>
                <a:latin typeface="Lora"/>
              </a:rPr>
              <a:t> </a:t>
            </a:r>
            <a:r>
              <a:rPr lang="en-US" sz="7000" b="0" spc="-21" dirty="0" err="1" smtClean="0">
                <a:solidFill>
                  <a:srgbClr val="524C4C"/>
                </a:solidFill>
                <a:latin typeface="Lora"/>
              </a:rPr>
              <a:t>métèques</a:t>
            </a:r>
            <a:r>
              <a:rPr lang="en-US" sz="7000" b="0" spc="-21" dirty="0" smtClean="0">
                <a:solidFill>
                  <a:srgbClr val="524C4C"/>
                </a:solidFill>
                <a:latin typeface="Lora"/>
              </a:rPr>
              <a:t> :</a:t>
            </a:r>
            <a:endParaRPr lang="en-US" sz="7000" b="0" spc="-21" dirty="0">
              <a:solidFill>
                <a:srgbClr val="524C4C"/>
              </a:solidFill>
              <a:latin typeface="Lor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72628" y="5831220"/>
            <a:ext cx="8134776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i="1" spc="21">
                <a:solidFill>
                  <a:srgbClr val="524C4C"/>
                </a:solidFill>
                <a:latin typeface="Lora"/>
              </a:rPr>
              <a:t>Carrefour d'influences métissées</a:t>
            </a:r>
          </a:p>
        </p:txBody>
      </p:sp>
      <p:sp>
        <p:nvSpPr>
          <p:cNvPr id="9" name="AutoShape 9"/>
          <p:cNvSpPr/>
          <p:nvPr/>
        </p:nvSpPr>
        <p:spPr>
          <a:xfrm>
            <a:off x="9644066" y="7139885"/>
            <a:ext cx="6608752" cy="38100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3078" y="461316"/>
            <a:ext cx="3071228" cy="18580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502114" y="1597854"/>
            <a:ext cx="118250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9D86AB"/>
                </a:solidFill>
                <a:latin typeface="Abril Fatface"/>
              </a:rPr>
              <a:t>#3</a:t>
            </a:r>
          </a:p>
        </p:txBody>
      </p:sp>
      <p:sp>
        <p:nvSpPr>
          <p:cNvPr id="13" name="AutoShape 5"/>
          <p:cNvSpPr/>
          <p:nvPr/>
        </p:nvSpPr>
        <p:spPr>
          <a:xfrm>
            <a:off x="1573926" y="1071534"/>
            <a:ext cx="45719" cy="1614470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Image 13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2660451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9188639" y="7318230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378759" y="3954530"/>
            <a:ext cx="7525306" cy="21752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688058" y="4261949"/>
            <a:ext cx="8265722" cy="148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0"/>
              </a:lnSpc>
            </a:pPr>
            <a:r>
              <a:rPr lang="en-US" sz="4000" b="1">
                <a:solidFill>
                  <a:srgbClr val="524C4C"/>
                </a:solidFill>
                <a:latin typeface="Lora"/>
              </a:rPr>
              <a:t>Quelles sont les 5 influences majeures de la salsa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5</a:t>
            </a:r>
          </a:p>
        </p:txBody>
      </p:sp>
      <p:sp>
        <p:nvSpPr>
          <p:cNvPr id="8" name="AutoShape 8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6688" y="3437580"/>
            <a:ext cx="6617183" cy="4408698"/>
          </a:xfrm>
          <a:prstGeom prst="rect">
            <a:avLst/>
          </a:prstGeom>
        </p:spPr>
      </p:pic>
      <p:pic>
        <p:nvPicPr>
          <p:cNvPr id="10" name="Image 9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435" r="1435"/>
          <a:stretch>
            <a:fillRect/>
          </a:stretch>
        </p:blipFill>
        <p:spPr>
          <a:xfrm>
            <a:off x="1606009" y="2838136"/>
            <a:ext cx="70056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45255" y="4666957"/>
            <a:ext cx="8276238" cy="228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Africaines, andalouses, françaises, new-yorkaises, portoricaines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45255" y="342158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9845255" y="4314988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60713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8858248" y="7143764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TextBox 5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6</a:t>
            </a:r>
          </a:p>
        </p:txBody>
      </p:sp>
      <p:sp>
        <p:nvSpPr>
          <p:cNvPr id="6" name="AutoShape 6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8" name="AutoShape 8"/>
          <p:cNvSpPr/>
          <p:nvPr/>
        </p:nvSpPr>
        <p:spPr>
          <a:xfrm>
            <a:off x="1378759" y="3954530"/>
            <a:ext cx="6541590" cy="21752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9" name="TextBox 9"/>
          <p:cNvSpPr txBox="1"/>
          <p:nvPr/>
        </p:nvSpPr>
        <p:spPr>
          <a:xfrm>
            <a:off x="1688058" y="4174736"/>
            <a:ext cx="12464581" cy="166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94"/>
              </a:lnSpc>
            </a:pPr>
            <a:r>
              <a:rPr lang="en-US" sz="4499" b="1">
                <a:solidFill>
                  <a:srgbClr val="524C4C"/>
                </a:solidFill>
                <a:latin typeface="Lora"/>
              </a:rPr>
              <a:t>De quel style musical </a:t>
            </a:r>
          </a:p>
          <a:p>
            <a:pPr>
              <a:lnSpc>
                <a:spcPts val="6794"/>
              </a:lnSpc>
            </a:pPr>
            <a:r>
              <a:rPr lang="en-US" sz="4499" b="1">
                <a:solidFill>
                  <a:srgbClr val="524C4C"/>
                </a:solidFill>
                <a:latin typeface="Lora"/>
              </a:rPr>
              <a:t>s'agit-il ?</a:t>
            </a:r>
          </a:p>
        </p:txBody>
      </p:sp>
      <p:pic>
        <p:nvPicPr>
          <p:cNvPr id="10" name="Louis Arms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876" y="2428856"/>
            <a:ext cx="7143800" cy="5357850"/>
          </a:xfrm>
          <a:prstGeom prst="rect">
            <a:avLst/>
          </a:prstGeom>
        </p:spPr>
      </p:pic>
      <p:pic>
        <p:nvPicPr>
          <p:cNvPr id="11" name="Image 10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491" r="4491"/>
          <a:stretch>
            <a:fillRect/>
          </a:stretch>
        </p:blipFill>
        <p:spPr>
          <a:xfrm>
            <a:off x="1606009" y="2838136"/>
            <a:ext cx="70056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134879" y="5826896"/>
            <a:ext cx="8276238" cy="74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Du Jazz 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34879" y="4531263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11134879" y="5424664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60713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9068674" y="7198265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TextBox 5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7</a:t>
            </a:r>
          </a:p>
        </p:txBody>
      </p:sp>
      <p:sp>
        <p:nvSpPr>
          <p:cNvPr id="6" name="AutoShape 6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8" name="AutoShape 8"/>
          <p:cNvSpPr/>
          <p:nvPr/>
        </p:nvSpPr>
        <p:spPr>
          <a:xfrm>
            <a:off x="1378759" y="3954530"/>
            <a:ext cx="6541590" cy="21752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9" name="AutoShape 9"/>
          <p:cNvSpPr/>
          <p:nvPr/>
        </p:nvSpPr>
        <p:spPr>
          <a:xfrm>
            <a:off x="1378759" y="6559938"/>
            <a:ext cx="6804018" cy="1309281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10" name="TextBox 10"/>
          <p:cNvSpPr txBox="1"/>
          <p:nvPr/>
        </p:nvSpPr>
        <p:spPr>
          <a:xfrm>
            <a:off x="1688058" y="4104701"/>
            <a:ext cx="12464581" cy="337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94"/>
              </a:lnSpc>
            </a:pPr>
            <a:r>
              <a:rPr lang="en-US" sz="4499" b="1">
                <a:solidFill>
                  <a:srgbClr val="524C4C"/>
                </a:solidFill>
                <a:latin typeface="Lora"/>
              </a:rPr>
              <a:t>De quel style musical </a:t>
            </a:r>
          </a:p>
          <a:p>
            <a:pPr>
              <a:lnSpc>
                <a:spcPts val="6795"/>
              </a:lnSpc>
            </a:pPr>
            <a:r>
              <a:rPr lang="en-US" sz="4499" b="1">
                <a:solidFill>
                  <a:srgbClr val="524C4C"/>
                </a:solidFill>
                <a:latin typeface="Lora"/>
              </a:rPr>
              <a:t>s'agit-il ?</a:t>
            </a:r>
          </a:p>
          <a:p>
            <a:pPr>
              <a:lnSpc>
                <a:spcPts val="6795"/>
              </a:lnSpc>
            </a:pPr>
            <a:endParaRPr/>
          </a:p>
          <a:p>
            <a:pPr>
              <a:lnSpc>
                <a:spcPts val="6794"/>
              </a:lnSpc>
            </a:pPr>
            <a:r>
              <a:rPr lang="en-US" sz="4499" b="1">
                <a:solidFill>
                  <a:srgbClr val="524C4C"/>
                </a:solidFill>
                <a:latin typeface="Lora"/>
              </a:rPr>
              <a:t>De quel pays vient-il ?</a:t>
            </a:r>
          </a:p>
        </p:txBody>
      </p:sp>
      <p:pic>
        <p:nvPicPr>
          <p:cNvPr id="11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2628" y="2571732"/>
            <a:ext cx="6929486" cy="5197115"/>
          </a:xfrm>
          <a:prstGeom prst="rect">
            <a:avLst/>
          </a:prstGeom>
        </p:spPr>
      </p:pic>
      <p:pic>
        <p:nvPicPr>
          <p:cNvPr id="12" name="Image 11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8917" b="8917"/>
          <a:stretch>
            <a:fillRect/>
          </a:stretch>
        </p:blipFill>
        <p:spPr>
          <a:xfrm>
            <a:off x="1606009" y="2838136"/>
            <a:ext cx="70056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415089" y="5826896"/>
            <a:ext cx="8276238" cy="74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La bossa nova du Brésil 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15089" y="4531263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10415089" y="5424664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60713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9858380" y="6572260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000068" y="4170207"/>
            <a:ext cx="7967913" cy="121553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AutoShape 6"/>
          <p:cNvSpPr/>
          <p:nvPr/>
        </p:nvSpPr>
        <p:spPr>
          <a:xfrm>
            <a:off x="1000068" y="5697246"/>
            <a:ext cx="7074762" cy="1871608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7" name="TextBox 7"/>
          <p:cNvSpPr txBox="1"/>
          <p:nvPr/>
        </p:nvSpPr>
        <p:spPr>
          <a:xfrm>
            <a:off x="1368927" y="4374985"/>
            <a:ext cx="12464581" cy="28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De quel style musical s'agit-il ?</a:t>
            </a:r>
          </a:p>
          <a:p>
            <a:pPr>
              <a:lnSpc>
                <a:spcPts val="5737"/>
              </a:lnSpc>
            </a:pPr>
            <a:endParaRPr/>
          </a:p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De quelle région du monde </a:t>
            </a:r>
          </a:p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vient-il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5116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8</a:t>
            </a:r>
          </a:p>
        </p:txBody>
      </p:sp>
      <p:sp>
        <p:nvSpPr>
          <p:cNvPr id="9" name="AutoShape 9"/>
          <p:cNvSpPr/>
          <p:nvPr/>
        </p:nvSpPr>
        <p:spPr>
          <a:xfrm>
            <a:off x="915116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1" name="Klezm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58446" y="2500294"/>
            <a:ext cx="6072230" cy="4554173"/>
          </a:xfrm>
          <a:prstGeom prst="rect">
            <a:avLst/>
          </a:prstGeom>
        </p:spPr>
      </p:pic>
      <p:pic>
        <p:nvPicPr>
          <p:cNvPr id="12" name="Image 11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312" r="7312"/>
          <a:stretch>
            <a:fillRect/>
          </a:stretch>
        </p:blipFill>
        <p:spPr>
          <a:xfrm>
            <a:off x="1606009" y="2838136"/>
            <a:ext cx="70056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051445" y="5826896"/>
            <a:ext cx="8276238" cy="74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Du klezmer d'Europe de l'est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51445" y="4531263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10051445" y="5424664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60713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10013418" y="6512758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186765" y="4074957"/>
            <a:ext cx="7244013" cy="1622290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581866" y="4086934"/>
            <a:ext cx="12464581" cy="142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Trouvez le titre du morceau </a:t>
            </a:r>
          </a:p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et le groupe interprète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1866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9</a:t>
            </a:r>
          </a:p>
        </p:txBody>
      </p:sp>
      <p:sp>
        <p:nvSpPr>
          <p:cNvPr id="8" name="AutoShape 8"/>
          <p:cNvSpPr/>
          <p:nvPr/>
        </p:nvSpPr>
        <p:spPr>
          <a:xfrm>
            <a:off x="1581866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smack-my-bitch-u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358710" y="3214674"/>
            <a:ext cx="2286016" cy="2286016"/>
          </a:xfrm>
          <a:prstGeom prst="rect">
            <a:avLst/>
          </a:prstGeom>
        </p:spPr>
      </p:pic>
      <p:pic>
        <p:nvPicPr>
          <p:cNvPr id="15" name="Image 14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6553200" cy="5860480"/>
            <a:chOff x="0" y="0"/>
            <a:chExt cx="10029111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029111" cy="8968963"/>
            </a:xfrm>
            <a:custGeom>
              <a:avLst/>
              <a:gdLst/>
              <a:ahLst/>
              <a:cxnLst/>
              <a:rect l="l" t="t" r="r" b="b"/>
              <a:pathLst>
                <a:path w="10029111" h="8968963">
                  <a:moveTo>
                    <a:pt x="0" y="0"/>
                  </a:moveTo>
                  <a:lnTo>
                    <a:pt x="0" y="8968963"/>
                  </a:lnTo>
                  <a:lnTo>
                    <a:pt x="10029111" y="8968963"/>
                  </a:lnTo>
                  <a:lnTo>
                    <a:pt x="10029111" y="0"/>
                  </a:lnTo>
                  <a:lnTo>
                    <a:pt x="0" y="0"/>
                  </a:lnTo>
                  <a:close/>
                  <a:moveTo>
                    <a:pt x="9968151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9968151" y="59690"/>
                  </a:lnTo>
                  <a:lnTo>
                    <a:pt x="9968151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5860" b="5860"/>
          <a:stretch>
            <a:fillRect/>
          </a:stretch>
        </p:blipFill>
        <p:spPr>
          <a:xfrm>
            <a:off x="1606009" y="2838136"/>
            <a:ext cx="54435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73041" y="5332538"/>
            <a:ext cx="8962038" cy="74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The Prodigy - Smack my bitch up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73041" y="403690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8673041" y="4930307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46051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10215570" y="6786574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378759" y="3954530"/>
            <a:ext cx="8954670" cy="237793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738823" y="4190701"/>
            <a:ext cx="8234541" cy="177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8"/>
              </a:lnSpc>
            </a:pPr>
            <a:r>
              <a:rPr lang="en-US" sz="4800" b="1">
                <a:solidFill>
                  <a:srgbClr val="524C4C"/>
                </a:solidFill>
                <a:latin typeface="Lora"/>
              </a:rPr>
              <a:t>De quel style de musique s'agit-il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1 </a:t>
            </a:r>
          </a:p>
        </p:txBody>
      </p:sp>
      <p:sp>
        <p:nvSpPr>
          <p:cNvPr id="8" name="AutoShape 8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2" name="1 Johnny Cash_countr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29950" y="3143236"/>
            <a:ext cx="5429288" cy="4071966"/>
          </a:xfrm>
          <a:prstGeom prst="rect">
            <a:avLst/>
          </a:prstGeom>
        </p:spPr>
      </p:pic>
      <p:pic>
        <p:nvPicPr>
          <p:cNvPr id="13" name="Image 12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28690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andy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358050" y="2857484"/>
            <a:ext cx="3714776" cy="278608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9590314" y="-64508"/>
            <a:ext cx="5913986" cy="6870671"/>
            <a:chOff x="0" y="0"/>
            <a:chExt cx="9871051" cy="114678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71051" cy="11467856"/>
            </a:xfrm>
            <a:custGeom>
              <a:avLst/>
              <a:gdLst/>
              <a:ahLst/>
              <a:cxnLst/>
              <a:rect l="l" t="t" r="r" b="b"/>
              <a:pathLst>
                <a:path w="9871051" h="11467856">
                  <a:moveTo>
                    <a:pt x="0" y="0"/>
                  </a:moveTo>
                  <a:lnTo>
                    <a:pt x="0" y="11467856"/>
                  </a:lnTo>
                  <a:lnTo>
                    <a:pt x="9871051" y="11467856"/>
                  </a:lnTo>
                  <a:lnTo>
                    <a:pt x="9871051" y="0"/>
                  </a:lnTo>
                  <a:lnTo>
                    <a:pt x="0" y="0"/>
                  </a:lnTo>
                  <a:close/>
                  <a:moveTo>
                    <a:pt x="9810091" y="11406896"/>
                  </a:moveTo>
                  <a:lnTo>
                    <a:pt x="59690" y="11406896"/>
                  </a:lnTo>
                  <a:lnTo>
                    <a:pt x="59690" y="59690"/>
                  </a:lnTo>
                  <a:lnTo>
                    <a:pt x="9810091" y="59690"/>
                  </a:lnTo>
                  <a:lnTo>
                    <a:pt x="9810091" y="11406896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6308619"/>
            <a:ext cx="12464581" cy="142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Quels samples retrouvons-nous </a:t>
            </a:r>
          </a:p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dans les morceaux de Prodigy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810029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10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28700" y="5703430"/>
            <a:ext cx="5132169" cy="9525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14" name="AutoShape 14"/>
          <p:cNvSpPr/>
          <p:nvPr/>
        </p:nvSpPr>
        <p:spPr>
          <a:xfrm>
            <a:off x="6912627" y="2243729"/>
            <a:ext cx="1013019" cy="1013019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15" name="TextBox 15"/>
          <p:cNvSpPr txBox="1"/>
          <p:nvPr/>
        </p:nvSpPr>
        <p:spPr>
          <a:xfrm>
            <a:off x="6773782" y="2331138"/>
            <a:ext cx="129070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Abril Fatface"/>
              </a:rPr>
              <a:t>1</a:t>
            </a:r>
          </a:p>
        </p:txBody>
      </p:sp>
      <p:pic>
        <p:nvPicPr>
          <p:cNvPr id="22" name="sheila_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572760" y="5072062"/>
            <a:ext cx="3929090" cy="2946818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966724" y="7569759"/>
            <a:ext cx="1013019" cy="1013019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17" name="TextBox 17"/>
          <p:cNvSpPr txBox="1"/>
          <p:nvPr/>
        </p:nvSpPr>
        <p:spPr>
          <a:xfrm>
            <a:off x="9827880" y="7657169"/>
            <a:ext cx="129070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bril Fatface"/>
              </a:rPr>
              <a:t>2</a:t>
            </a:r>
          </a:p>
        </p:txBody>
      </p:sp>
      <p:pic>
        <p:nvPicPr>
          <p:cNvPr id="23" name="tech_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12787338" y="1500162"/>
            <a:ext cx="4143404" cy="3107553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6360701" y="987209"/>
            <a:ext cx="1013019" cy="1013019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20" name="TextBox 20"/>
          <p:cNvSpPr txBox="1"/>
          <p:nvPr/>
        </p:nvSpPr>
        <p:spPr>
          <a:xfrm>
            <a:off x="16216362" y="1074619"/>
            <a:ext cx="129070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bril Fatface"/>
              </a:rPr>
              <a:t>3</a:t>
            </a:r>
          </a:p>
        </p:txBody>
      </p:sp>
      <p:pic>
        <p:nvPicPr>
          <p:cNvPr id="24" name="Image 23" descr="Copy of Copy of ADEMASS 2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0221" y="3400080"/>
            <a:ext cx="6420540" cy="642054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D86A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075" r="8075"/>
          <a:stretch>
            <a:fillRect/>
          </a:stretch>
        </p:blipFill>
        <p:spPr>
          <a:xfrm>
            <a:off x="3852798" y="3895254"/>
            <a:ext cx="5053974" cy="48219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2121" y="3400080"/>
            <a:ext cx="6420540" cy="6420540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D86A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3190" b="13190"/>
          <a:stretch>
            <a:fillRect/>
          </a:stretch>
        </p:blipFill>
        <p:spPr>
          <a:xfrm>
            <a:off x="11415690" y="3895254"/>
            <a:ext cx="5053974" cy="482197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5400000">
            <a:off x="-2033215" y="5605016"/>
            <a:ext cx="6390419" cy="381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9" name="TextBox 9"/>
          <p:cNvSpPr txBox="1"/>
          <p:nvPr/>
        </p:nvSpPr>
        <p:spPr>
          <a:xfrm>
            <a:off x="5095049" y="8939530"/>
            <a:ext cx="34688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1" spc="17">
                <a:solidFill>
                  <a:srgbClr val="524C4C"/>
                </a:solidFill>
                <a:latin typeface="Lora"/>
              </a:rPr>
              <a:t>Randy Weston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12333" y="8939530"/>
            <a:ext cx="34688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1" spc="17">
                <a:solidFill>
                  <a:srgbClr val="524C4C"/>
                </a:solidFill>
                <a:latin typeface="Lora"/>
              </a:rPr>
              <a:t>Sheila CHandra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6441" y="1952858"/>
            <a:ext cx="8962038" cy="74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1 et 2 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6441" y="657225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586441" y="1550627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Image 13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60713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10013418" y="6512758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186765" y="4074957"/>
            <a:ext cx="7244013" cy="2003290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467566" y="4315534"/>
            <a:ext cx="12464581" cy="142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En quelle année et dans quel </a:t>
            </a:r>
          </a:p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pays est né le Hip-hop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1866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11</a:t>
            </a:r>
          </a:p>
        </p:txBody>
      </p:sp>
      <p:sp>
        <p:nvSpPr>
          <p:cNvPr id="8" name="AutoShape 8"/>
          <p:cNvSpPr/>
          <p:nvPr/>
        </p:nvSpPr>
        <p:spPr>
          <a:xfrm>
            <a:off x="1581866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hipho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72760" y="2786046"/>
            <a:ext cx="5524538" cy="4143404"/>
          </a:xfrm>
          <a:prstGeom prst="rect">
            <a:avLst/>
          </a:prstGeom>
        </p:spPr>
      </p:pic>
      <p:pic>
        <p:nvPicPr>
          <p:cNvPr id="15" name="Image 14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8013" r="8013"/>
          <a:stretch>
            <a:fillRect/>
          </a:stretch>
        </p:blipFill>
        <p:spPr>
          <a:xfrm>
            <a:off x="1567909" y="2838136"/>
            <a:ext cx="71580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25541" y="4947512"/>
            <a:ext cx="8962038" cy="15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Milieu des années 70, </a:t>
            </a:r>
          </a:p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New-York - quartier du Bronx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25541" y="403690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9625541" y="4930307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60713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10013418" y="6512758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186765" y="4494834"/>
            <a:ext cx="7244013" cy="2003290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467566" y="4735412"/>
            <a:ext cx="12464581" cy="142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Quelles formes peut prendre </a:t>
            </a:r>
          </a:p>
          <a:p>
            <a:pPr>
              <a:lnSpc>
                <a:spcPts val="5737"/>
              </a:lnSpc>
            </a:pPr>
            <a:r>
              <a:rPr lang="en-US" sz="3799" b="1">
                <a:solidFill>
                  <a:srgbClr val="524C4C"/>
                </a:solidFill>
                <a:latin typeface="Lora"/>
              </a:rPr>
              <a:t>la culture hip-hop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1866" y="2794012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12</a:t>
            </a:r>
          </a:p>
        </p:txBody>
      </p:sp>
      <p:sp>
        <p:nvSpPr>
          <p:cNvPr id="8" name="AutoShape 8"/>
          <p:cNvSpPr/>
          <p:nvPr/>
        </p:nvSpPr>
        <p:spPr>
          <a:xfrm>
            <a:off x="1581866" y="3687414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8013" r="8013"/>
          <a:stretch>
            <a:fillRect/>
          </a:stretch>
        </p:blipFill>
        <p:spPr>
          <a:xfrm>
            <a:off x="9144000" y="2235299"/>
            <a:ext cx="7158077" cy="4805507"/>
          </a:xfrm>
          <a:prstGeom prst="rect">
            <a:avLst/>
          </a:prstGeom>
        </p:spPr>
      </p:pic>
      <p:pic>
        <p:nvPicPr>
          <p:cNvPr id="10" name="Image 9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086" b="1086"/>
          <a:stretch>
            <a:fillRect/>
          </a:stretch>
        </p:blipFill>
        <p:spPr>
          <a:xfrm>
            <a:off x="1567909" y="2838136"/>
            <a:ext cx="71580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375323" y="5157451"/>
            <a:ext cx="8962038" cy="15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Rap, codes vestimentaires,</a:t>
            </a:r>
          </a:p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danse, arts plastiques...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75323" y="403690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10375323" y="4930307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3833" y="2591955"/>
            <a:ext cx="12546964" cy="2929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25"/>
              </a:lnSpc>
            </a:pPr>
            <a:r>
              <a:rPr lang="en-US" sz="7500">
                <a:solidFill>
                  <a:srgbClr val="524C4C"/>
                </a:solidFill>
                <a:latin typeface="Lora"/>
              </a:rPr>
              <a:t>M</a:t>
            </a:r>
            <a:r>
              <a:rPr lang="en-US" sz="7500" b="0">
                <a:solidFill>
                  <a:srgbClr val="524C4C"/>
                </a:solidFill>
                <a:latin typeface="Lora"/>
              </a:rPr>
              <a:t>erci pour votre participation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1713124" y="1519793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4" name="Group 4"/>
          <p:cNvGrpSpPr/>
          <p:nvPr/>
        </p:nvGrpSpPr>
        <p:grpSpPr>
          <a:xfrm>
            <a:off x="-301079" y="-531179"/>
            <a:ext cx="2659557" cy="2696326"/>
            <a:chOff x="0" y="0"/>
            <a:chExt cx="3538548" cy="35874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38548" cy="3587468"/>
            </a:xfrm>
            <a:custGeom>
              <a:avLst/>
              <a:gdLst/>
              <a:ahLst/>
              <a:cxnLst/>
              <a:rect l="l" t="t" r="r" b="b"/>
              <a:pathLst>
                <a:path w="3538548" h="3587468">
                  <a:moveTo>
                    <a:pt x="0" y="0"/>
                  </a:moveTo>
                  <a:lnTo>
                    <a:pt x="0" y="3587468"/>
                  </a:lnTo>
                  <a:lnTo>
                    <a:pt x="3538548" y="3587468"/>
                  </a:lnTo>
                  <a:lnTo>
                    <a:pt x="3538548" y="0"/>
                  </a:lnTo>
                  <a:lnTo>
                    <a:pt x="0" y="0"/>
                  </a:lnTo>
                  <a:close/>
                  <a:moveTo>
                    <a:pt x="3477588" y="3526508"/>
                  </a:moveTo>
                  <a:lnTo>
                    <a:pt x="59690" y="3526508"/>
                  </a:lnTo>
                  <a:lnTo>
                    <a:pt x="59690" y="59690"/>
                  </a:lnTo>
                  <a:lnTo>
                    <a:pt x="3477588" y="59690"/>
                  </a:lnTo>
                  <a:lnTo>
                    <a:pt x="3477588" y="3526508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5284167" y="7322237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grpSp>
        <p:nvGrpSpPr>
          <p:cNvPr id="7" name="Group 7"/>
          <p:cNvGrpSpPr/>
          <p:nvPr/>
        </p:nvGrpSpPr>
        <p:grpSpPr>
          <a:xfrm>
            <a:off x="15929521" y="7967592"/>
            <a:ext cx="2659557" cy="2696326"/>
            <a:chOff x="0" y="0"/>
            <a:chExt cx="3538548" cy="35874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38548" cy="3587468"/>
            </a:xfrm>
            <a:custGeom>
              <a:avLst/>
              <a:gdLst/>
              <a:ahLst/>
              <a:cxnLst/>
              <a:rect l="l" t="t" r="r" b="b"/>
              <a:pathLst>
                <a:path w="3538548" h="3587468">
                  <a:moveTo>
                    <a:pt x="0" y="0"/>
                  </a:moveTo>
                  <a:lnTo>
                    <a:pt x="0" y="3587468"/>
                  </a:lnTo>
                  <a:lnTo>
                    <a:pt x="3538548" y="3587468"/>
                  </a:lnTo>
                  <a:lnTo>
                    <a:pt x="3538548" y="0"/>
                  </a:lnTo>
                  <a:lnTo>
                    <a:pt x="0" y="0"/>
                  </a:lnTo>
                  <a:close/>
                  <a:moveTo>
                    <a:pt x="3477588" y="3526508"/>
                  </a:moveTo>
                  <a:lnTo>
                    <a:pt x="59690" y="3526508"/>
                  </a:lnTo>
                  <a:lnTo>
                    <a:pt x="59690" y="59690"/>
                  </a:lnTo>
                  <a:lnTo>
                    <a:pt x="3477588" y="59690"/>
                  </a:lnTo>
                  <a:lnTo>
                    <a:pt x="3477588" y="3526508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32718" y="6766171"/>
            <a:ext cx="1412046" cy="141204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89020" y="8555796"/>
            <a:ext cx="429944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i="1" spc="17">
                <a:solidFill>
                  <a:srgbClr val="524C4C"/>
                </a:solidFill>
                <a:latin typeface="Lora"/>
              </a:rPr>
              <a:t>Facebook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9020" y="9101215"/>
            <a:ext cx="4299443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 spc="36">
                <a:solidFill>
                  <a:srgbClr val="524C4C"/>
                </a:solidFill>
                <a:latin typeface="Glacial Indifference"/>
              </a:rPr>
              <a:t>@ADEMASS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3078" y="461316"/>
            <a:ext cx="3071228" cy="185809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462685" y="1571600"/>
            <a:ext cx="146818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9D86AB"/>
                </a:solidFill>
                <a:latin typeface="Abril Fatface"/>
              </a:rPr>
              <a:t>#3</a:t>
            </a:r>
          </a:p>
        </p:txBody>
      </p:sp>
      <p:pic>
        <p:nvPicPr>
          <p:cNvPr id="14" name="Image 13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8858276"/>
            <a:ext cx="107157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597825"/>
            <a:ext cx="8115300" cy="7219348"/>
            <a:chOff x="0" y="0"/>
            <a:chExt cx="11757384" cy="10459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57384" cy="10459335"/>
            </a:xfrm>
            <a:custGeom>
              <a:avLst/>
              <a:gdLst/>
              <a:ahLst/>
              <a:cxnLst/>
              <a:rect l="l" t="t" r="r" b="b"/>
              <a:pathLst>
                <a:path w="11757384" h="10459335">
                  <a:moveTo>
                    <a:pt x="0" y="0"/>
                  </a:moveTo>
                  <a:lnTo>
                    <a:pt x="0" y="10459335"/>
                  </a:lnTo>
                  <a:lnTo>
                    <a:pt x="11757384" y="10459335"/>
                  </a:lnTo>
                  <a:lnTo>
                    <a:pt x="11757384" y="0"/>
                  </a:lnTo>
                  <a:lnTo>
                    <a:pt x="0" y="0"/>
                  </a:lnTo>
                  <a:close/>
                  <a:moveTo>
                    <a:pt x="11696424" y="10398375"/>
                  </a:moveTo>
                  <a:lnTo>
                    <a:pt x="59690" y="10398375"/>
                  </a:lnTo>
                  <a:lnTo>
                    <a:pt x="59690" y="59690"/>
                  </a:lnTo>
                  <a:lnTo>
                    <a:pt x="11696424" y="59690"/>
                  </a:lnTo>
                  <a:lnTo>
                    <a:pt x="11696424" y="10398375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1048" r="11048"/>
          <a:stretch>
            <a:fillRect/>
          </a:stretch>
        </p:blipFill>
        <p:spPr>
          <a:xfrm>
            <a:off x="1567909" y="2190436"/>
            <a:ext cx="7089736" cy="60341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491036" y="5026912"/>
            <a:ext cx="8276238" cy="93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6500" i="1">
                <a:solidFill>
                  <a:srgbClr val="524C4C"/>
                </a:solidFill>
                <a:latin typeface="Lora"/>
              </a:rPr>
              <a:t>La country 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69155" y="365018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10569155" y="4543588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46051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10333428" y="7942053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378759" y="3954530"/>
            <a:ext cx="8954670" cy="237793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738823" y="4190701"/>
            <a:ext cx="8234541" cy="177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8"/>
              </a:lnSpc>
            </a:pPr>
            <a:r>
              <a:rPr lang="en-US" sz="4800" b="1">
                <a:solidFill>
                  <a:srgbClr val="524C4C"/>
                </a:solidFill>
                <a:latin typeface="Lora"/>
              </a:rPr>
              <a:t>Citez 3 influences musicales de la country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2</a:t>
            </a:r>
          </a:p>
        </p:txBody>
      </p:sp>
      <p:sp>
        <p:nvSpPr>
          <p:cNvPr id="8" name="AutoShape 8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61477" y="2517009"/>
            <a:ext cx="5551369" cy="6001480"/>
          </a:xfrm>
          <a:prstGeom prst="rect">
            <a:avLst/>
          </a:prstGeom>
        </p:spPr>
      </p:pic>
      <p:pic>
        <p:nvPicPr>
          <p:cNvPr id="10" name="Image 9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597825"/>
            <a:ext cx="7429500" cy="7219348"/>
            <a:chOff x="0" y="0"/>
            <a:chExt cx="10763802" cy="104593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63802" cy="10459335"/>
            </a:xfrm>
            <a:custGeom>
              <a:avLst/>
              <a:gdLst/>
              <a:ahLst/>
              <a:cxnLst/>
              <a:rect l="l" t="t" r="r" b="b"/>
              <a:pathLst>
                <a:path w="10763802" h="10459335">
                  <a:moveTo>
                    <a:pt x="0" y="0"/>
                  </a:moveTo>
                  <a:lnTo>
                    <a:pt x="0" y="10459335"/>
                  </a:lnTo>
                  <a:lnTo>
                    <a:pt x="10763802" y="10459335"/>
                  </a:lnTo>
                  <a:lnTo>
                    <a:pt x="10763802" y="0"/>
                  </a:lnTo>
                  <a:lnTo>
                    <a:pt x="0" y="0"/>
                  </a:lnTo>
                  <a:close/>
                  <a:moveTo>
                    <a:pt x="10702842" y="10398375"/>
                  </a:moveTo>
                  <a:lnTo>
                    <a:pt x="59690" y="10398375"/>
                  </a:lnTo>
                  <a:lnTo>
                    <a:pt x="59690" y="59690"/>
                  </a:lnTo>
                  <a:lnTo>
                    <a:pt x="10702842" y="59690"/>
                  </a:lnTo>
                  <a:lnTo>
                    <a:pt x="10702842" y="10398375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0905" r="11741" b="10367"/>
          <a:stretch>
            <a:fillRect/>
          </a:stretch>
        </p:blipFill>
        <p:spPr>
          <a:xfrm>
            <a:off x="1567909" y="2190436"/>
            <a:ext cx="6300438" cy="60757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92855" y="4743219"/>
            <a:ext cx="8276238" cy="333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2"/>
              </a:lnSpc>
            </a:pPr>
            <a:r>
              <a:rPr lang="en-US" sz="5300" i="1">
                <a:solidFill>
                  <a:srgbClr val="524C4C"/>
                </a:solidFill>
                <a:latin typeface="Lora"/>
              </a:rPr>
              <a:t>Musiques irlandaises, gospel noir américain, blues, Italie , Hawaï,</a:t>
            </a:r>
          </a:p>
          <a:p>
            <a:pPr>
              <a:lnSpc>
                <a:spcPts val="6572"/>
              </a:lnSpc>
            </a:pPr>
            <a:r>
              <a:rPr lang="en-US" sz="5300" i="1">
                <a:solidFill>
                  <a:srgbClr val="524C4C"/>
                </a:solidFill>
                <a:latin typeface="Lora"/>
              </a:rPr>
              <a:t>polka, yodel...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92855" y="342158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9692855" y="4314988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05041" y="1746051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8929686" y="6786574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428696" y="3929054"/>
            <a:ext cx="7358114" cy="310183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738823" y="4262816"/>
            <a:ext cx="6596241" cy="224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0"/>
              </a:lnSpc>
            </a:pPr>
            <a:r>
              <a:rPr lang="en-US" sz="4000" b="1" dirty="0" err="1">
                <a:solidFill>
                  <a:srgbClr val="524C4C"/>
                </a:solidFill>
                <a:latin typeface="Lora"/>
              </a:rPr>
              <a:t>Quelles</a:t>
            </a:r>
            <a:r>
              <a:rPr lang="en-US" sz="4000" b="1" dirty="0">
                <a:solidFill>
                  <a:srgbClr val="524C4C"/>
                </a:solidFill>
                <a:latin typeface="Lora"/>
              </a:rPr>
              <a:t> </a:t>
            </a:r>
            <a:r>
              <a:rPr lang="en-US" sz="4000" b="1" dirty="0" err="1">
                <a:solidFill>
                  <a:srgbClr val="524C4C"/>
                </a:solidFill>
                <a:latin typeface="Lora"/>
              </a:rPr>
              <a:t>sont</a:t>
            </a:r>
            <a:r>
              <a:rPr lang="en-US" sz="4000" b="1" dirty="0">
                <a:solidFill>
                  <a:srgbClr val="524C4C"/>
                </a:solidFill>
                <a:latin typeface="Lora"/>
              </a:rPr>
              <a:t> les 5 influences </a:t>
            </a:r>
            <a:r>
              <a:rPr lang="en-US" sz="4000" b="1" dirty="0" err="1">
                <a:solidFill>
                  <a:srgbClr val="524C4C"/>
                </a:solidFill>
                <a:latin typeface="Lora"/>
              </a:rPr>
              <a:t>principales</a:t>
            </a:r>
            <a:r>
              <a:rPr lang="en-US" sz="4000" b="1" dirty="0">
                <a:solidFill>
                  <a:srgbClr val="524C4C"/>
                </a:solidFill>
                <a:latin typeface="Lora"/>
              </a:rPr>
              <a:t> </a:t>
            </a:r>
            <a:r>
              <a:rPr lang="en-US" sz="4000" b="1" dirty="0" smtClean="0">
                <a:solidFill>
                  <a:srgbClr val="524C4C"/>
                </a:solidFill>
                <a:latin typeface="Lora"/>
              </a:rPr>
              <a:t>du </a:t>
            </a:r>
            <a:r>
              <a:rPr lang="en-US" sz="4000" b="1" dirty="0">
                <a:solidFill>
                  <a:srgbClr val="524C4C"/>
                </a:solidFill>
                <a:latin typeface="Lora"/>
              </a:rPr>
              <a:t>flamenco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3</a:t>
            </a:r>
          </a:p>
        </p:txBody>
      </p:sp>
      <p:sp>
        <p:nvSpPr>
          <p:cNvPr id="8" name="AutoShape 8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0" name="flaaamenc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2628" y="2214542"/>
            <a:ext cx="6715172" cy="5036379"/>
          </a:xfrm>
          <a:prstGeom prst="rect">
            <a:avLst/>
          </a:prstGeom>
        </p:spPr>
      </p:pic>
      <p:pic>
        <p:nvPicPr>
          <p:cNvPr id="11" name="Image 10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048176"/>
            <a:ext cx="8572500" cy="6190648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164" r="2164"/>
          <a:stretch>
            <a:fillRect/>
          </a:stretch>
        </p:blipFill>
        <p:spPr>
          <a:xfrm>
            <a:off x="1606009" y="2533336"/>
            <a:ext cx="7537991" cy="51706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302455" y="4604458"/>
            <a:ext cx="8276238" cy="228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Espagnoles, orientales, indiennes, de l'antiquité romaine, d'Amérique Latine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2455" y="342158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10302455" y="4314988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761138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3" name="AutoShape 3"/>
          <p:cNvSpPr/>
          <p:nvPr/>
        </p:nvSpPr>
        <p:spPr>
          <a:xfrm>
            <a:off x="15787734" y="1857352"/>
            <a:ext cx="1554259" cy="1554259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4" name="AutoShape 4"/>
          <p:cNvSpPr/>
          <p:nvPr/>
        </p:nvSpPr>
        <p:spPr>
          <a:xfrm>
            <a:off x="9188639" y="6915760"/>
            <a:ext cx="1056096" cy="10560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5" name="AutoShape 5"/>
          <p:cNvSpPr/>
          <p:nvPr/>
        </p:nvSpPr>
        <p:spPr>
          <a:xfrm>
            <a:off x="1378759" y="3954530"/>
            <a:ext cx="7765241" cy="2175296"/>
          </a:xfrm>
          <a:prstGeom prst="rect">
            <a:avLst/>
          </a:prstGeom>
          <a:solidFill>
            <a:srgbClr val="FAF8F8"/>
          </a:solidFill>
        </p:spPr>
      </p:sp>
      <p:sp>
        <p:nvSpPr>
          <p:cNvPr id="6" name="TextBox 6"/>
          <p:cNvSpPr txBox="1"/>
          <p:nvPr/>
        </p:nvSpPr>
        <p:spPr>
          <a:xfrm>
            <a:off x="1868009" y="4261949"/>
            <a:ext cx="6786741" cy="148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0"/>
              </a:lnSpc>
            </a:pPr>
            <a:r>
              <a:rPr lang="en-US" sz="4000" b="1">
                <a:solidFill>
                  <a:srgbClr val="524C4C"/>
                </a:solidFill>
                <a:latin typeface="Lora"/>
              </a:rPr>
              <a:t>Où sont nées la musique et la danse salsa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959" y="2374134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Question 4</a:t>
            </a:r>
          </a:p>
        </p:txBody>
      </p:sp>
      <p:sp>
        <p:nvSpPr>
          <p:cNvPr id="8" name="AutoShape 8"/>
          <p:cNvSpPr/>
          <p:nvPr/>
        </p:nvSpPr>
        <p:spPr>
          <a:xfrm>
            <a:off x="1454959" y="3267536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0" name="sals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58380" y="2857484"/>
            <a:ext cx="6286544" cy="4714909"/>
          </a:xfrm>
          <a:prstGeom prst="rect">
            <a:avLst/>
          </a:prstGeom>
        </p:spPr>
      </p:pic>
      <p:pic>
        <p:nvPicPr>
          <p:cNvPr id="11" name="Image 10" descr="Copy of Copy of ADEMASS 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122177" cy="10287000"/>
          </a:xfrm>
          <a:prstGeom prst="rect">
            <a:avLst/>
          </a:prstGeom>
          <a:solidFill>
            <a:srgbClr val="9D86A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352976"/>
            <a:ext cx="8115300" cy="5860480"/>
            <a:chOff x="0" y="0"/>
            <a:chExt cx="12419772" cy="896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19771" cy="8968963"/>
            </a:xfrm>
            <a:custGeom>
              <a:avLst/>
              <a:gdLst/>
              <a:ahLst/>
              <a:cxnLst/>
              <a:rect l="l" t="t" r="r" b="b"/>
              <a:pathLst>
                <a:path w="12419771" h="8968963">
                  <a:moveTo>
                    <a:pt x="0" y="0"/>
                  </a:moveTo>
                  <a:lnTo>
                    <a:pt x="0" y="8968963"/>
                  </a:lnTo>
                  <a:lnTo>
                    <a:pt x="12419771" y="8968963"/>
                  </a:lnTo>
                  <a:lnTo>
                    <a:pt x="12419771" y="0"/>
                  </a:lnTo>
                  <a:lnTo>
                    <a:pt x="0" y="0"/>
                  </a:lnTo>
                  <a:close/>
                  <a:moveTo>
                    <a:pt x="12358812" y="8908003"/>
                  </a:moveTo>
                  <a:lnTo>
                    <a:pt x="59690" y="8908003"/>
                  </a:lnTo>
                  <a:lnTo>
                    <a:pt x="59690" y="59690"/>
                  </a:lnTo>
                  <a:lnTo>
                    <a:pt x="12358812" y="59690"/>
                  </a:lnTo>
                  <a:lnTo>
                    <a:pt x="12358812" y="8908003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435" r="1435"/>
          <a:stretch>
            <a:fillRect/>
          </a:stretch>
        </p:blipFill>
        <p:spPr>
          <a:xfrm>
            <a:off x="1606009" y="2838136"/>
            <a:ext cx="7005677" cy="48055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45255" y="5051983"/>
            <a:ext cx="8276238" cy="15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New York dans les années 60's </a:t>
            </a:r>
          </a:p>
          <a:p>
            <a:pPr>
              <a:lnSpc>
                <a:spcPts val="6120"/>
              </a:lnSpc>
            </a:pPr>
            <a:r>
              <a:rPr lang="en-US" sz="4500" i="1">
                <a:solidFill>
                  <a:srgbClr val="524C4C"/>
                </a:solidFill>
                <a:latin typeface="Lora"/>
              </a:rPr>
              <a:t>/ Origine cubaine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45255" y="3421586"/>
            <a:ext cx="5298340" cy="62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i="1" spc="17">
                <a:solidFill>
                  <a:srgbClr val="524C4C"/>
                </a:solidFill>
                <a:latin typeface="Lora"/>
              </a:rPr>
              <a:t>Réponse </a:t>
            </a:r>
          </a:p>
        </p:txBody>
      </p:sp>
      <p:sp>
        <p:nvSpPr>
          <p:cNvPr id="8" name="AutoShape 8"/>
          <p:cNvSpPr/>
          <p:nvPr/>
        </p:nvSpPr>
        <p:spPr>
          <a:xfrm>
            <a:off x="9845255" y="4314988"/>
            <a:ext cx="5298340" cy="28412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9" name="Image 8" descr="Copy of Copy of ADEMASS 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64" y="9429780"/>
            <a:ext cx="500066" cy="500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268</Words>
  <Application>Microsoft Office PowerPoint</Application>
  <PresentationFormat>Personnalisé</PresentationFormat>
  <Paragraphs>76</Paragraphs>
  <Slides>26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Lora</vt:lpstr>
      <vt:lpstr>Abril Fatface</vt:lpstr>
      <vt:lpstr>Calibri</vt:lpstr>
      <vt:lpstr>Glacial Indifference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Musiques et danses</dc:title>
  <dc:creator>Tatiana Labadie</dc:creator>
  <cp:lastModifiedBy>ut</cp:lastModifiedBy>
  <cp:revision>5</cp:revision>
  <dcterms:created xsi:type="dcterms:W3CDTF">2006-08-16T00:00:00Z</dcterms:created>
  <dcterms:modified xsi:type="dcterms:W3CDTF">2019-10-17T11:52:40Z</dcterms:modified>
  <dc:identifier>DADodb6x_hk</dc:identifier>
</cp:coreProperties>
</file>